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"/>
  </p:notesMasterIdLst>
  <p:sldIdLst>
    <p:sldId id="260" r:id="rId2"/>
    <p:sldId id="257" r:id="rId3"/>
    <p:sldId id="261" r:id="rId4"/>
    <p:sldId id="262" r:id="rId5"/>
  </p:sldIdLst>
  <p:sldSz cx="12192000" cy="6858000"/>
  <p:notesSz cx="6858000" cy="9144000"/>
  <p:embeddedFontLst>
    <p:embeddedFont>
      <p:font typeface="Aptos" panose="020B0004020202020204" pitchFamily="34" charset="0"/>
      <p:regular r:id="rId7"/>
      <p:bold r:id="rId8"/>
      <p:italic r:id="rId9"/>
      <p:boldItalic r:id="rId10"/>
    </p:embeddedFont>
    <p:embeddedFont>
      <p:font typeface="Aptos Display" panose="020B0004020202020204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swald" pitchFamily="2" charset="77"/>
      <p:regular r:id="rId19"/>
      <p:bold r:id="rId20"/>
    </p:embeddedFon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Poppins SemiBold" pitchFamily="2" charset="77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A095"/>
    <a:srgbClr val="D6E5A1"/>
    <a:srgbClr val="305568"/>
    <a:srgbClr val="396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10"/>
    <p:restoredTop sz="94626"/>
  </p:normalViewPr>
  <p:slideViewPr>
    <p:cSldViewPr snapToGrid="0">
      <p:cViewPr varScale="1">
        <p:scale>
          <a:sx n="87" d="100"/>
          <a:sy n="87" d="100"/>
        </p:scale>
        <p:origin x="216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font" Target="fonts/font1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font" Target="fonts/font22.fntdata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font" Target="fonts/font2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1A7D5-4470-468B-9A44-3BC84C372A16}" type="datetimeFigureOut">
              <a:rPr lang="en-US"/>
              <a:t>1/12/26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48038-0180-424E-9515-FB351D8D8B13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56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Eleanor from GT Law: </a:t>
            </a:r>
            <a:r>
              <a:rPr lang="en-US" dirty="0"/>
              <a:t>https://isienterprises-my.sharepoint.com/:i:/g/personal/cvanpelt_dodsecurity_com/IQBcesKFvXplRYHoDNd3p-G3Ad6sgocgvFMumynOKpNLQZg?e=mNV0bT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48038-0180-424E-9515-FB351D8D8B13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9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6FAAE-BFA8-5891-8C63-EA6FD4161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961A4-2A46-BF35-536D-9D4BE87A3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A31D7-44F5-057D-AEFF-29B73B5C7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Eleanor from GT Law: </a:t>
            </a:r>
            <a:r>
              <a:rPr lang="en-US" dirty="0"/>
              <a:t>https://isienterprises-my.sharepoint.com/:i:/g/personal/cvanpelt_dodsecurity_com/IQBcesKFvXplRYHoDNd3p-G3Ad6sgocgvFMumynOKpNLQZg?e=mNV0bT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8D1CF-0182-E0BF-FD1F-98A7C6767C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48038-0180-424E-9515-FB351D8D8B13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934A-F4C6-40F8-412A-3FD0D32E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9DC50-4A59-E5A3-9AD7-ABA57B390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9E76FF-A1FB-DB5D-ED77-5DC279C6E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Eleanor from GT Law: </a:t>
            </a:r>
            <a:r>
              <a:rPr lang="en-US" dirty="0"/>
              <a:t>https://isienterprises-my.sharepoint.com/:i:/g/personal/cvanpelt_dodsecurity_com/IQBcesKFvXplRYHoDNd3p-G3Ad6sgocgvFMumynOKpNLQZg?e=mNV0bT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3B379-9E65-8DE6-9885-198756AD0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48038-0180-424E-9515-FB351D8D8B13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1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2F418-64B1-07BB-E915-868CFD87F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5C02F4-4014-CD11-3778-F9F9D445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37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outdoor object, honeycomb&#10;&#10;AI-generated content may be incorrect.">
            <a:extLst>
              <a:ext uri="{FF2B5EF4-FFF2-40B4-BE49-F238E27FC236}">
                <a16:creationId xmlns:a16="http://schemas.microsoft.com/office/drawing/2014/main" id="{022D8D88-FBF8-943E-47BE-D4201973B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5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3005BDB-B4B7-F366-0E6A-C5A8F2026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32" y="496783"/>
            <a:ext cx="5722088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Oswald" pitchFamily="2" charset="77"/>
              </a:rPr>
              <a:t>SPEAKERS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F761FC-D8C7-6CD9-E7D0-2615D6FC5A60}"/>
              </a:ext>
            </a:extLst>
          </p:cNvPr>
          <p:cNvCxnSpPr/>
          <p:nvPr/>
        </p:nvCxnSpPr>
        <p:spPr>
          <a:xfrm>
            <a:off x="967563" y="1577685"/>
            <a:ext cx="967563" cy="0"/>
          </a:xfrm>
          <a:prstGeom prst="line">
            <a:avLst/>
          </a:prstGeom>
          <a:ln w="60325" cap="rnd">
            <a:solidFill>
              <a:srgbClr val="56A09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4A433AF-270E-2D2E-19F5-D98721518277}"/>
              </a:ext>
            </a:extLst>
          </p:cNvPr>
          <p:cNvSpPr/>
          <p:nvPr/>
        </p:nvSpPr>
        <p:spPr>
          <a:xfrm>
            <a:off x="6350" y="2164977"/>
            <a:ext cx="12185650" cy="4082817"/>
          </a:xfrm>
          <a:prstGeom prst="rect">
            <a:avLst/>
          </a:prstGeom>
          <a:gradFill>
            <a:gsLst>
              <a:gs pos="54000">
                <a:srgbClr val="1F2E37">
                  <a:alpha val="40133"/>
                </a:srgbClr>
              </a:gs>
              <a:gs pos="98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0056D0-3E1E-F41D-8FDE-CB78329A9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694" y="4845786"/>
            <a:ext cx="2564602" cy="10459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D6E5A1"/>
                </a:solidFill>
                <a:latin typeface="Poppins" pitchFamily="2" charset="77"/>
                <a:ea typeface="+mn-lt"/>
                <a:cs typeface="Poppins" pitchFamily="2" charset="77"/>
              </a:rPr>
              <a:t>Eleanor Ross </a:t>
            </a:r>
            <a:br>
              <a:rPr lang="en-US" sz="16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</a:br>
            <a:r>
              <a:rPr lang="en-US" sz="16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Associate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Poppins SemiBold" pitchFamily="2" charset="77"/>
                <a:ea typeface="+mn-lt"/>
                <a:cs typeface="Poppins SemiBold" pitchFamily="2" charset="77"/>
              </a:rPr>
              <a:t>Greenberg Traurig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8579B2-89FD-3F09-9B5F-9A5737B59E37}"/>
              </a:ext>
            </a:extLst>
          </p:cNvPr>
          <p:cNvSpPr txBox="1">
            <a:spLocks/>
          </p:cNvSpPr>
          <p:nvPr/>
        </p:nvSpPr>
        <p:spPr>
          <a:xfrm>
            <a:off x="4669934" y="4845786"/>
            <a:ext cx="3480009" cy="10459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D6E5A1"/>
                </a:solidFill>
                <a:latin typeface="Poppins" pitchFamily="2" charset="77"/>
                <a:ea typeface="+mn-lt"/>
                <a:cs typeface="Poppins" pitchFamily="2" charset="77"/>
              </a:rPr>
              <a:t>Robert Teague</a:t>
            </a:r>
            <a:br>
              <a:rPr lang="en-US" sz="16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</a:br>
            <a:r>
              <a:rPr lang="en-US" sz="16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Vice President, </a:t>
            </a:r>
            <a:br>
              <a:rPr lang="en-US" sz="16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</a:br>
            <a:r>
              <a:rPr lang="en-US" sz="16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Federal Consulting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bg1"/>
                </a:solidFill>
                <a:latin typeface="Poppins SemiBold" pitchFamily="2" charset="77"/>
                <a:ea typeface="+mn-lt"/>
                <a:cs typeface="Poppins SemiBold" pitchFamily="2" charset="77"/>
              </a:rPr>
              <a:t>Redspin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E520C0-DB5E-A853-8815-F8CEF4044515}"/>
              </a:ext>
            </a:extLst>
          </p:cNvPr>
          <p:cNvSpPr txBox="1">
            <a:spLocks/>
          </p:cNvSpPr>
          <p:nvPr/>
        </p:nvSpPr>
        <p:spPr>
          <a:xfrm>
            <a:off x="8239086" y="4845786"/>
            <a:ext cx="2853712" cy="13423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D6E5A1"/>
                </a:solidFill>
                <a:latin typeface="Poppins" pitchFamily="2" charset="77"/>
                <a:ea typeface="+mn-lt"/>
                <a:cs typeface="Poppins" pitchFamily="2" charset="77"/>
              </a:rPr>
              <a:t>John Nolan</a:t>
            </a:r>
            <a:br>
              <a:rPr lang="en-US" sz="16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</a:br>
            <a:r>
              <a:rPr lang="en-US" sz="1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Vice President, Compliance Services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ISI</a:t>
            </a:r>
            <a:endParaRPr lang="en-US" sz="1600" b="1" dirty="0">
              <a:solidFill>
                <a:schemeClr val="bg1"/>
              </a:solidFill>
              <a:latin typeface="Poppins SemiBold" pitchFamily="2" charset="77"/>
              <a:ea typeface="+mn-lt"/>
              <a:cs typeface="Poppins SemiBold" pitchFamily="2" charset="77"/>
            </a:endParaRPr>
          </a:p>
        </p:txBody>
      </p:sp>
      <p:pic>
        <p:nvPicPr>
          <p:cNvPr id="14" name="Picture 13" descr="A group of people smiling&#10;&#10;AI-generated content may be incorrect.">
            <a:extLst>
              <a:ext uri="{FF2B5EF4-FFF2-40B4-BE49-F238E27FC236}">
                <a16:creationId xmlns:a16="http://schemas.microsoft.com/office/drawing/2014/main" id="{5218D3D3-9DFC-DB21-E618-0ADB0613C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3" t="24902" r="5188" b="27099"/>
          <a:stretch>
            <a:fillRect/>
          </a:stretch>
        </p:blipFill>
        <p:spPr>
          <a:xfrm>
            <a:off x="848832" y="2500385"/>
            <a:ext cx="2367315" cy="2197957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493C0F9C-D752-277D-34CA-43C145C33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602" y="25437"/>
            <a:ext cx="3644048" cy="19953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ACA353-904F-A652-C17A-88EEB040BCA0}"/>
              </a:ext>
            </a:extLst>
          </p:cNvPr>
          <p:cNvCxnSpPr>
            <a:cxnSpLocks/>
          </p:cNvCxnSpPr>
          <p:nvPr/>
        </p:nvCxnSpPr>
        <p:spPr>
          <a:xfrm>
            <a:off x="3963849" y="2603621"/>
            <a:ext cx="0" cy="3347854"/>
          </a:xfrm>
          <a:prstGeom prst="line">
            <a:avLst/>
          </a:prstGeom>
          <a:ln w="12700" cap="rnd">
            <a:solidFill>
              <a:srgbClr val="39627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137BAC-2BDF-BEE3-2073-CE5AFD9318FD}"/>
              </a:ext>
            </a:extLst>
          </p:cNvPr>
          <p:cNvCxnSpPr>
            <a:cxnSpLocks/>
          </p:cNvCxnSpPr>
          <p:nvPr/>
        </p:nvCxnSpPr>
        <p:spPr>
          <a:xfrm>
            <a:off x="7724420" y="2603621"/>
            <a:ext cx="0" cy="3347854"/>
          </a:xfrm>
          <a:prstGeom prst="line">
            <a:avLst/>
          </a:prstGeom>
          <a:ln w="12700" cap="rnd">
            <a:solidFill>
              <a:srgbClr val="39627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group of people smiling&#10;&#10;AI-generated content may be incorrect.">
            <a:extLst>
              <a:ext uri="{FF2B5EF4-FFF2-40B4-BE49-F238E27FC236}">
                <a16:creationId xmlns:a16="http://schemas.microsoft.com/office/drawing/2014/main" id="{899C3E53-E5D4-0B8A-F835-ED431D7B2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22269" r="63002" b="29732"/>
          <a:stretch>
            <a:fillRect/>
          </a:stretch>
        </p:blipFill>
        <p:spPr>
          <a:xfrm>
            <a:off x="4621823" y="2500385"/>
            <a:ext cx="2367315" cy="2197957"/>
          </a:xfrm>
          <a:prstGeom prst="rect">
            <a:avLst/>
          </a:prstGeom>
        </p:spPr>
      </p:pic>
      <p:pic>
        <p:nvPicPr>
          <p:cNvPr id="32" name="Picture 31" descr="A group of people smiling&#10;&#10;AI-generated content may be incorrect.">
            <a:extLst>
              <a:ext uri="{FF2B5EF4-FFF2-40B4-BE49-F238E27FC236}">
                <a16:creationId xmlns:a16="http://schemas.microsoft.com/office/drawing/2014/main" id="{ACE15A7D-6B02-C118-03B8-B2D856906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 t="22242" r="33480" b="29759"/>
          <a:stretch>
            <a:fillRect/>
          </a:stretch>
        </p:blipFill>
        <p:spPr>
          <a:xfrm>
            <a:off x="8239087" y="2500385"/>
            <a:ext cx="2282022" cy="219795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2D3F337-463B-09EF-2967-05B7F4CEDC42}"/>
              </a:ext>
            </a:extLst>
          </p:cNvPr>
          <p:cNvSpPr/>
          <p:nvPr/>
        </p:nvSpPr>
        <p:spPr>
          <a:xfrm>
            <a:off x="6350" y="6251022"/>
            <a:ext cx="12185650" cy="613780"/>
          </a:xfrm>
          <a:prstGeom prst="rect">
            <a:avLst/>
          </a:prstGeom>
          <a:gradFill>
            <a:gsLst>
              <a:gs pos="0">
                <a:srgbClr val="56A095"/>
              </a:gs>
              <a:gs pos="98000">
                <a:srgbClr val="30556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6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9B125-697B-60E5-106D-A0A9DC1BB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outdoor object, honeycomb&#10;&#10;AI-generated content may be incorrect.">
            <a:extLst>
              <a:ext uri="{FF2B5EF4-FFF2-40B4-BE49-F238E27FC236}">
                <a16:creationId xmlns:a16="http://schemas.microsoft.com/office/drawing/2014/main" id="{823DF5A5-81BE-C958-C4A7-05F37BFBF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574"/>
            <a:ext cx="12185650" cy="686157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42AB94D-0B85-2595-4AD8-DD19FB693DA5}"/>
              </a:ext>
            </a:extLst>
          </p:cNvPr>
          <p:cNvSpPr/>
          <p:nvPr/>
        </p:nvSpPr>
        <p:spPr>
          <a:xfrm>
            <a:off x="4061012" y="-3228"/>
            <a:ext cx="8130988" cy="6861227"/>
          </a:xfrm>
          <a:prstGeom prst="rect">
            <a:avLst/>
          </a:prstGeom>
          <a:gradFill>
            <a:gsLst>
              <a:gs pos="54000">
                <a:srgbClr val="1F2E37">
                  <a:alpha val="40133"/>
                </a:srgbClr>
              </a:gs>
              <a:gs pos="98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D9DBBC-8211-03A6-A001-22BC53144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32" y="496783"/>
            <a:ext cx="2620509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Oswald" pitchFamily="2" charset="77"/>
              </a:rPr>
              <a:t>AGENDA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2AF99D-5260-6508-FA56-A19706B7B8C9}"/>
              </a:ext>
            </a:extLst>
          </p:cNvPr>
          <p:cNvCxnSpPr/>
          <p:nvPr/>
        </p:nvCxnSpPr>
        <p:spPr>
          <a:xfrm>
            <a:off x="967563" y="1577685"/>
            <a:ext cx="967563" cy="0"/>
          </a:xfrm>
          <a:prstGeom prst="line">
            <a:avLst/>
          </a:prstGeom>
          <a:ln w="60325" cap="rnd">
            <a:solidFill>
              <a:srgbClr val="56A09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EECA4FA1-E4A0-1345-A5C9-5D6244CE1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350" y="2110550"/>
            <a:ext cx="3644048" cy="19953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C63708-4962-0C13-A5A6-72C492716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494" y="5645371"/>
            <a:ext cx="2906077" cy="6510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Gray Areas, Timing, and Evolving Guidance</a:t>
            </a:r>
          </a:p>
        </p:txBody>
      </p:sp>
      <p:pic>
        <p:nvPicPr>
          <p:cNvPr id="13" name="Picture 12" descr="A picture containing light&#10;&#10;AI-generated content may be incorrect.">
            <a:extLst>
              <a:ext uri="{FF2B5EF4-FFF2-40B4-BE49-F238E27FC236}">
                <a16:creationId xmlns:a16="http://schemas.microsoft.com/office/drawing/2014/main" id="{7BB3431D-DA22-5C43-777A-063AE9683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1" r="9672"/>
          <a:stretch>
            <a:fillRect/>
          </a:stretch>
        </p:blipFill>
        <p:spPr>
          <a:xfrm>
            <a:off x="5552133" y="134476"/>
            <a:ext cx="6008480" cy="658904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2AE11FF-F70B-66CB-9412-D4B22F61EBC6}"/>
              </a:ext>
            </a:extLst>
          </p:cNvPr>
          <p:cNvSpPr txBox="1">
            <a:spLocks/>
          </p:cNvSpPr>
          <p:nvPr/>
        </p:nvSpPr>
        <p:spPr>
          <a:xfrm>
            <a:off x="6947372" y="680114"/>
            <a:ext cx="789988" cy="7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Oswald" pitchFamily="2" charset="77"/>
              </a:rPr>
              <a:t>01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9BC22D3-AE3D-885C-91FD-2AC024848B5C}"/>
              </a:ext>
            </a:extLst>
          </p:cNvPr>
          <p:cNvSpPr txBox="1">
            <a:spLocks/>
          </p:cNvSpPr>
          <p:nvPr/>
        </p:nvSpPr>
        <p:spPr>
          <a:xfrm>
            <a:off x="6947372" y="1661089"/>
            <a:ext cx="789988" cy="7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Oswald" pitchFamily="2" charset="77"/>
              </a:rPr>
              <a:t>02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ED8131F-AD3D-188C-91D9-DCD5C656C6DC}"/>
              </a:ext>
            </a:extLst>
          </p:cNvPr>
          <p:cNvSpPr txBox="1">
            <a:spLocks/>
          </p:cNvSpPr>
          <p:nvPr/>
        </p:nvSpPr>
        <p:spPr>
          <a:xfrm>
            <a:off x="6947372" y="2628617"/>
            <a:ext cx="789988" cy="7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Oswald" pitchFamily="2" charset="77"/>
              </a:rPr>
              <a:t>03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CFA52A-C8FF-814B-858F-8246AE140F89}"/>
              </a:ext>
            </a:extLst>
          </p:cNvPr>
          <p:cNvSpPr txBox="1">
            <a:spLocks/>
          </p:cNvSpPr>
          <p:nvPr/>
        </p:nvSpPr>
        <p:spPr>
          <a:xfrm>
            <a:off x="6947372" y="3596145"/>
            <a:ext cx="789988" cy="7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Oswald" pitchFamily="2" charset="77"/>
              </a:rPr>
              <a:t>04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65263A5-5ECE-521F-D9F4-93EA6130BE4B}"/>
              </a:ext>
            </a:extLst>
          </p:cNvPr>
          <p:cNvSpPr txBox="1">
            <a:spLocks/>
          </p:cNvSpPr>
          <p:nvPr/>
        </p:nvSpPr>
        <p:spPr>
          <a:xfrm>
            <a:off x="6947372" y="4617461"/>
            <a:ext cx="789988" cy="7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Oswald" pitchFamily="2" charset="77"/>
              </a:rPr>
              <a:t>05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7E41135-9C4D-DB45-BF82-0BF1AA504B86}"/>
              </a:ext>
            </a:extLst>
          </p:cNvPr>
          <p:cNvSpPr txBox="1">
            <a:spLocks/>
          </p:cNvSpPr>
          <p:nvPr/>
        </p:nvSpPr>
        <p:spPr>
          <a:xfrm>
            <a:off x="6947372" y="5593672"/>
            <a:ext cx="789988" cy="78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Oswald" pitchFamily="2" charset="77"/>
              </a:rPr>
              <a:t>06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E9C7692-C52E-66BF-75DE-E7D541D63541}"/>
              </a:ext>
            </a:extLst>
          </p:cNvPr>
          <p:cNvSpPr txBox="1">
            <a:spLocks/>
          </p:cNvSpPr>
          <p:nvPr/>
        </p:nvSpPr>
        <p:spPr>
          <a:xfrm>
            <a:off x="7649494" y="776960"/>
            <a:ext cx="2838836" cy="79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CMMC Level Determination and Flow Down Reality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1BFAB1E-0110-33C0-3184-31ED5A2702C7}"/>
              </a:ext>
            </a:extLst>
          </p:cNvPr>
          <p:cNvSpPr txBox="1">
            <a:spLocks/>
          </p:cNvSpPr>
          <p:nvPr/>
        </p:nvSpPr>
        <p:spPr>
          <a:xfrm>
            <a:off x="7649494" y="1731041"/>
            <a:ext cx="3607157" cy="6341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Scoping Decisions That Shape SSP Quality and Assessment Readiness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C831672-158A-FF4F-8A8A-10C33DA92CDB}"/>
              </a:ext>
            </a:extLst>
          </p:cNvPr>
          <p:cNvSpPr txBox="1">
            <a:spLocks/>
          </p:cNvSpPr>
          <p:nvPr/>
        </p:nvSpPr>
        <p:spPr>
          <a:xfrm>
            <a:off x="7649494" y="2708004"/>
            <a:ext cx="3047181" cy="763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External Service Providers and Shared Responsibility Pitfalls</a:t>
            </a:r>
            <a:endParaRPr lang="en-US" sz="1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FD1E65E-DF1B-4225-2CD0-0F9EAE347711}"/>
              </a:ext>
            </a:extLst>
          </p:cNvPr>
          <p:cNvSpPr txBox="1">
            <a:spLocks/>
          </p:cNvSpPr>
          <p:nvPr/>
        </p:nvSpPr>
        <p:spPr>
          <a:xfrm>
            <a:off x="7649494" y="3692418"/>
            <a:ext cx="2823610" cy="6481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Enclaves and Boundary Design Tradeoffs</a:t>
            </a:r>
            <a:endParaRPr lang="en-US" sz="1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09C3312-3C0E-B340-7B33-C8635B654130}"/>
              </a:ext>
            </a:extLst>
          </p:cNvPr>
          <p:cNvSpPr txBox="1">
            <a:spLocks/>
          </p:cNvSpPr>
          <p:nvPr/>
        </p:nvSpPr>
        <p:spPr>
          <a:xfrm>
            <a:off x="7649494" y="4675011"/>
            <a:ext cx="2753671" cy="5404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Life After Certification and the Cost of Early Decisions</a:t>
            </a:r>
            <a:endParaRPr lang="en-US" sz="1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5" name="Picture 34" descr="A picture containing text, computer, electronics&#10;&#10;AI-generated content may be incorrect.">
            <a:extLst>
              <a:ext uri="{FF2B5EF4-FFF2-40B4-BE49-F238E27FC236}">
                <a16:creationId xmlns:a16="http://schemas.microsoft.com/office/drawing/2014/main" id="{F9B5216B-B649-1E0F-0E4D-7ABCE430E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32288" r="39651" b="13020"/>
          <a:stretch>
            <a:fillRect/>
          </a:stretch>
        </p:blipFill>
        <p:spPr>
          <a:xfrm>
            <a:off x="878703" y="2472780"/>
            <a:ext cx="5954005" cy="39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80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C3134-5F15-C0E4-0CB7-F6CEF5CCC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outdoor object, honeycomb&#10;&#10;AI-generated content may be incorrect.">
            <a:extLst>
              <a:ext uri="{FF2B5EF4-FFF2-40B4-BE49-F238E27FC236}">
                <a16:creationId xmlns:a16="http://schemas.microsoft.com/office/drawing/2014/main" id="{07EF11A8-E38A-FB17-F9C9-56116DE35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574"/>
            <a:ext cx="12185650" cy="686157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1D995D9-BF77-5B0E-AA51-0DD68640F23A}"/>
              </a:ext>
            </a:extLst>
          </p:cNvPr>
          <p:cNvSpPr/>
          <p:nvPr/>
        </p:nvSpPr>
        <p:spPr>
          <a:xfrm>
            <a:off x="4061012" y="-3228"/>
            <a:ext cx="8130988" cy="6861227"/>
          </a:xfrm>
          <a:prstGeom prst="rect">
            <a:avLst/>
          </a:prstGeom>
          <a:gradFill>
            <a:gsLst>
              <a:gs pos="54000">
                <a:srgbClr val="1F2E37">
                  <a:alpha val="40133"/>
                </a:srgbClr>
              </a:gs>
              <a:gs pos="98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85073E-AC55-4F4F-AF5B-5704EFF3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32" y="2648313"/>
            <a:ext cx="4399339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swald" pitchFamily="2" charset="77"/>
              </a:rPr>
              <a:t>ASK QUESTIONS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B144EF-2A91-C04E-4DBE-3F05C86515B7}"/>
              </a:ext>
            </a:extLst>
          </p:cNvPr>
          <p:cNvCxnSpPr/>
          <p:nvPr/>
        </p:nvCxnSpPr>
        <p:spPr>
          <a:xfrm>
            <a:off x="967563" y="3729215"/>
            <a:ext cx="967563" cy="0"/>
          </a:xfrm>
          <a:prstGeom prst="line">
            <a:avLst/>
          </a:prstGeom>
          <a:ln w="60325" cap="rnd">
            <a:solidFill>
              <a:srgbClr val="56A09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8FC8B8C-0F20-5F6E-7C28-D9ADB6F6811B}"/>
              </a:ext>
            </a:extLst>
          </p:cNvPr>
          <p:cNvSpPr/>
          <p:nvPr/>
        </p:nvSpPr>
        <p:spPr>
          <a:xfrm rot="16200000">
            <a:off x="5378828" y="1048866"/>
            <a:ext cx="6858000" cy="4760261"/>
          </a:xfrm>
          <a:prstGeom prst="rect">
            <a:avLst/>
          </a:prstGeom>
          <a:gradFill>
            <a:gsLst>
              <a:gs pos="0">
                <a:srgbClr val="56A095">
                  <a:alpha val="78000"/>
                </a:srgbClr>
              </a:gs>
              <a:gs pos="97000">
                <a:srgbClr val="305568">
                  <a:alpha val="8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ED5C5B-2414-ADB3-1979-DB0EC55C8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821" y="2476568"/>
            <a:ext cx="2783964" cy="27446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John Nolan</a:t>
            </a:r>
            <a:b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jnolan@dodsecurity.com</a:t>
            </a:r>
          </a:p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endParaRPr lang="en-US" sz="1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Eleanor Ross </a:t>
            </a:r>
            <a:r>
              <a:rPr lang="en-US" sz="14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Eleanor.Ross@gtlaw.com</a:t>
            </a:r>
            <a:endParaRPr lang="en-US" sz="1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endParaRPr lang="en-US" sz="1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80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Robert Teague </a:t>
            </a:r>
            <a:r>
              <a:rPr lang="en-US" sz="1400" dirty="0">
                <a:solidFill>
                  <a:schemeClr val="bg1"/>
                </a:solidFill>
                <a:latin typeface="Poppins" pitchFamily="2" charset="77"/>
                <a:ea typeface="+mn-lt"/>
                <a:cs typeface="Poppins" pitchFamily="2" charset="77"/>
              </a:rPr>
              <a:t>robert.teague@redspin.com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456AC7-95B4-6358-4991-243C4292ABDE}"/>
              </a:ext>
            </a:extLst>
          </p:cNvPr>
          <p:cNvSpPr txBox="1">
            <a:spLocks/>
          </p:cNvSpPr>
          <p:nvPr/>
        </p:nvSpPr>
        <p:spPr>
          <a:xfrm>
            <a:off x="6692673" y="1768506"/>
            <a:ext cx="3425143" cy="442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D6E5A1"/>
                </a:solidFill>
                <a:latin typeface="Poppins" pitchFamily="2" charset="77"/>
                <a:cs typeface="Poppins" pitchFamily="2" charset="77"/>
              </a:rPr>
              <a:t>PRESENTER RESOURCES</a:t>
            </a:r>
          </a:p>
        </p:txBody>
      </p:sp>
      <p:pic>
        <p:nvPicPr>
          <p:cNvPr id="11" name="Picture 10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619FB974-9406-BB29-B0DA-A68794A86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41787" r="70577" b="38142"/>
          <a:stretch>
            <a:fillRect/>
          </a:stretch>
        </p:blipFill>
        <p:spPr>
          <a:xfrm>
            <a:off x="6692673" y="2341138"/>
            <a:ext cx="1310480" cy="682920"/>
          </a:xfrm>
          <a:prstGeom prst="rect">
            <a:avLst/>
          </a:prstGeom>
        </p:spPr>
      </p:pic>
      <p:pic>
        <p:nvPicPr>
          <p:cNvPr id="12" name="Picture 11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96361ED-2067-7B42-CA9F-016767239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3" t="43164" r="31482" b="40546"/>
          <a:stretch>
            <a:fillRect/>
          </a:stretch>
        </p:blipFill>
        <p:spPr>
          <a:xfrm>
            <a:off x="6790648" y="4201611"/>
            <a:ext cx="1205969" cy="377104"/>
          </a:xfrm>
          <a:prstGeom prst="rect">
            <a:avLst/>
          </a:prstGeom>
        </p:spPr>
      </p:pic>
      <p:pic>
        <p:nvPicPr>
          <p:cNvPr id="14" name="Picture 13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5F8816E-4240-DF73-DA5E-9218A8BAE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8" t="43164" r="60948" b="40217"/>
          <a:stretch>
            <a:fillRect/>
          </a:stretch>
        </p:blipFill>
        <p:spPr>
          <a:xfrm>
            <a:off x="7084852" y="3573152"/>
            <a:ext cx="496724" cy="800908"/>
          </a:xfrm>
          <a:prstGeom prst="rect">
            <a:avLst/>
          </a:prstGeom>
        </p:spPr>
      </p:pic>
      <p:pic>
        <p:nvPicPr>
          <p:cNvPr id="26" name="Picture 2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A3D50611-9113-11CC-4AE9-B8987395B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1" t="42918" r="3563" b="40463"/>
          <a:stretch>
            <a:fillRect/>
          </a:stretch>
        </p:blipFill>
        <p:spPr>
          <a:xfrm>
            <a:off x="6790647" y="5191719"/>
            <a:ext cx="1234773" cy="46248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28AFE5-D3E3-9082-D1D3-BFAAA7102E28}"/>
              </a:ext>
            </a:extLst>
          </p:cNvPr>
          <p:cNvCxnSpPr>
            <a:cxnSpLocks/>
          </p:cNvCxnSpPr>
          <p:nvPr/>
        </p:nvCxnSpPr>
        <p:spPr>
          <a:xfrm flipH="1">
            <a:off x="6692673" y="3329299"/>
            <a:ext cx="4020791" cy="0"/>
          </a:xfrm>
          <a:prstGeom prst="line">
            <a:avLst/>
          </a:prstGeom>
          <a:ln w="12700" cap="rnd">
            <a:solidFill>
              <a:srgbClr val="56A09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CA62D7-D734-52DC-5D92-AA03E7E37778}"/>
              </a:ext>
            </a:extLst>
          </p:cNvPr>
          <p:cNvCxnSpPr>
            <a:cxnSpLocks/>
          </p:cNvCxnSpPr>
          <p:nvPr/>
        </p:nvCxnSpPr>
        <p:spPr>
          <a:xfrm flipH="1">
            <a:off x="6692673" y="4880193"/>
            <a:ext cx="4020791" cy="0"/>
          </a:xfrm>
          <a:prstGeom prst="line">
            <a:avLst/>
          </a:prstGeom>
          <a:ln w="12700" cap="rnd">
            <a:solidFill>
              <a:srgbClr val="56A09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BABE7BDF-C2ED-C87C-9A7A-1846B3533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792" y="4279931"/>
            <a:ext cx="3644048" cy="1995300"/>
          </a:xfrm>
          <a:prstGeom prst="rect">
            <a:avLst/>
          </a:prstGeom>
        </p:spPr>
      </p:pic>
      <p:pic>
        <p:nvPicPr>
          <p:cNvPr id="39" name="Picture 38" descr="A picture containing text, outdoor object&#10;&#10;AI-generated content may be incorrect.">
            <a:extLst>
              <a:ext uri="{FF2B5EF4-FFF2-40B4-BE49-F238E27FC236}">
                <a16:creationId xmlns:a16="http://schemas.microsoft.com/office/drawing/2014/main" id="{56053EAF-8C02-B4BA-19F2-CE89FE4FE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7" t="747" r="11861" b="747"/>
          <a:stretch>
            <a:fillRect/>
          </a:stretch>
        </p:blipFill>
        <p:spPr>
          <a:xfrm>
            <a:off x="11187958" y="-3578"/>
            <a:ext cx="997691" cy="686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84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</TotalTime>
  <Words>202</Words>
  <Application>Microsoft Macintosh PowerPoint</Application>
  <PresentationFormat>Widescreen</PresentationFormat>
  <Paragraphs>33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Aptos Display</vt:lpstr>
      <vt:lpstr>Oswald</vt:lpstr>
      <vt:lpstr>Poppins</vt:lpstr>
      <vt:lpstr>Aptos</vt:lpstr>
      <vt:lpstr>Arial</vt:lpstr>
      <vt:lpstr>Poppins SemiBold</vt:lpstr>
      <vt:lpstr>Calibri</vt:lpstr>
      <vt:lpstr>office theme</vt:lpstr>
      <vt:lpstr>PowerPoint Presentation</vt:lpstr>
      <vt:lpstr>SPEAKERS</vt:lpstr>
      <vt:lpstr>AGENDA</vt:lpstr>
      <vt:lpstr>ASK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 Furman</cp:lastModifiedBy>
  <cp:revision>36</cp:revision>
  <dcterms:created xsi:type="dcterms:W3CDTF">2025-12-23T15:18:27Z</dcterms:created>
  <dcterms:modified xsi:type="dcterms:W3CDTF">2026-01-12T19:03:47Z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2025-12-23T15:18:31Z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a1e2de66-0364-455c-ae0f-b271970d13cc</vt:lpwstr>
  </property>
  <property fmtid="{D5CDD505-2E9C-101B-9397-08002B2CF9AE}" pid="7" name="MSIP_Label_defa4170-0d19-0005-0004-bc88714345d2_ActionId">
    <vt:lpwstr>de3b8add-5558-4626-859d-e77ebcd4dc46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10, 3, 0, 2</vt:lpwstr>
  </property>
</Properties>
</file>